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sldIdLst>
    <p:sldId id="257" r:id="rId2"/>
    <p:sldId id="258" r:id="rId3"/>
    <p:sldId id="263" r:id="rId4"/>
    <p:sldId id="260" r:id="rId5"/>
    <p:sldId id="264" r:id="rId6"/>
    <p:sldId id="261" r:id="rId7"/>
    <p:sldId id="266" r:id="rId8"/>
    <p:sldId id="267" r:id="rId9"/>
    <p:sldId id="268" r:id="rId10"/>
    <p:sldId id="269" r:id="rId11"/>
    <p:sldId id="270"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43" autoAdjust="0"/>
  </p:normalViewPr>
  <p:slideViewPr>
    <p:cSldViewPr snapToGrid="0" snapToObjects="1">
      <p:cViewPr>
        <p:scale>
          <a:sx n="94" d="100"/>
          <a:sy n="94" d="100"/>
        </p:scale>
        <p:origin x="-882"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
          <c:y val="2.91725824501336E-2"/>
          <c:w val="0.67790552824494299"/>
          <c:h val="0.96552331164984195"/>
        </c:manualLayout>
      </c:layout>
      <c:pie3DChart>
        <c:varyColors val="1"/>
        <c:ser>
          <c:idx val="0"/>
          <c:order val="0"/>
          <c:tx>
            <c:strRef>
              <c:f>Feuil1!$B$1</c:f>
              <c:strCache>
                <c:ptCount val="1"/>
                <c:pt idx="0">
                  <c:v>Ventes</c:v>
                </c:pt>
              </c:strCache>
            </c:strRef>
          </c:tx>
          <c:cat>
            <c:strRef>
              <c:f>Feuil1!$A$2:$A$6</c:f>
              <c:strCache>
                <c:ptCount val="5"/>
                <c:pt idx="0">
                  <c:v>Perte Durée Ensoleillement 25%</c:v>
                </c:pt>
                <c:pt idx="1">
                  <c:v>Augmentation Humidité15%</c:v>
                </c:pt>
                <c:pt idx="2">
                  <c:v>Zones Ombragées 25%</c:v>
                </c:pt>
                <c:pt idx="3">
                  <c:v>Qualité Graminées 20%</c:v>
                </c:pt>
                <c:pt idx="4">
                  <c:v>Qualité Texture &amp; Structure Sol 15%</c:v>
                </c:pt>
              </c:strCache>
            </c:strRef>
          </c:cat>
          <c:val>
            <c:numRef>
              <c:f>Feuil1!$B$2:$B$6</c:f>
              <c:numCache>
                <c:formatCode>0%</c:formatCode>
                <c:ptCount val="5"/>
                <c:pt idx="0">
                  <c:v>0.25</c:v>
                </c:pt>
                <c:pt idx="1">
                  <c:v>0.15</c:v>
                </c:pt>
                <c:pt idx="2">
                  <c:v>0.25</c:v>
                </c:pt>
                <c:pt idx="3">
                  <c:v>0.2</c:v>
                </c:pt>
                <c:pt idx="4">
                  <c:v>0.15</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71219090405087104"/>
          <c:y val="6.7151442455776006E-2"/>
          <c:w val="0.28780909594912901"/>
          <c:h val="0.80204763546508995"/>
        </c:manualLayout>
      </c:layout>
      <c:overlay val="0"/>
      <c:txPr>
        <a:bodyPr/>
        <a:lstStyle/>
        <a:p>
          <a:pPr>
            <a:defRPr sz="1800" b="1">
              <a:latin typeface="Times New Roman"/>
              <a:cs typeface="Times New Roman"/>
            </a:defRPr>
          </a:pPr>
          <a:endParaRPr lang="fr-FR"/>
        </a:p>
      </c:txPr>
    </c:legend>
    <c:plotVisOnly val="1"/>
    <c:dispBlanksAs val="gap"/>
    <c:showDLblsOverMax val="0"/>
  </c:chart>
  <c:txPr>
    <a:bodyPr/>
    <a:lstStyle/>
    <a:p>
      <a:pPr>
        <a:defRPr sz="1800"/>
      </a:pPr>
      <a:endParaRPr lang="fr-FR"/>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3" y="2647949"/>
            <a:ext cx="3571875" cy="4210051"/>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5" y="1730403"/>
            <a:ext cx="5648623" cy="1204307"/>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80" y="2470926"/>
            <a:ext cx="6511131" cy="329258"/>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November 19,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6C3AA4-67BE-44F7-809A-3582401494AF}" type="datetime4">
              <a:rPr lang="en-US" smtClean="0"/>
              <a:pPr/>
              <a:t>November 19,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67836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4678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172EEB-1769-4776-AD69-E7C1260563EB}" type="datetime4">
              <a:rPr lang="en-US" smtClean="0"/>
              <a:pPr/>
              <a:t>November 19,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7BB8AF-C16A-4836-A92D-61834B5F0BA5}" type="datetime4">
              <a:rPr lang="en-US" smtClean="0"/>
              <a:pPr/>
              <a:t>November 19,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3" y="2647949"/>
            <a:ext cx="3571875" cy="4210051"/>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10"/>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November 19,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3A18F4-33C3-445B-924C-31108C51719C}" type="datetime4">
              <a:rPr lang="en-US" smtClean="0"/>
              <a:pPr/>
              <a:t>November 19,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‹N°›</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AF7543A-E259-478F-9E0D-57BA40E442B7}" type="datetime4">
              <a:rPr lang="en-US" smtClean="0"/>
              <a:pPr/>
              <a:t>November 19, 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FB012D-77A1-44B0-BB26-329BA1EE55C9}" type="datetime4">
              <a:rPr lang="en-US" smtClean="0"/>
              <a:pPr/>
              <a:t>November 19, 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November 19, 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3" y="2647949"/>
            <a:ext cx="3571875" cy="4210051"/>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8"/>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4"/>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5" y="2618913"/>
            <a:ext cx="3807779" cy="332468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6"/>
            <a:ext cx="5794760" cy="623315"/>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DC7EAB0C-2220-4D0E-A0DD-DB7FA0F742F4}" type="datetime4">
              <a:rPr lang="en-US" smtClean="0"/>
              <a:pPr/>
              <a:t>November 19, 2018</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8"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endParaRPr lang="en-US" dirty="0"/>
          </a:p>
        </p:txBody>
      </p:sp>
      <p:sp>
        <p:nvSpPr>
          <p:cNvPr id="9" name="Right Triangle 8"/>
          <p:cNvSpPr/>
          <p:nvPr/>
        </p:nvSpPr>
        <p:spPr>
          <a:xfrm>
            <a:off x="3" y="2647949"/>
            <a:ext cx="3571875" cy="4210051"/>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3" y="5048250"/>
            <a:ext cx="3571875" cy="1809751"/>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2"/>
            <a:ext cx="5486400" cy="867444"/>
          </a:xfrm>
        </p:spPr>
        <p:txBody>
          <a:bodyPr anchor="b"/>
          <a:lstStyle>
            <a:lvl1pPr algn="l">
              <a:defRPr sz="2800" b="0">
                <a:latin typeface="+mj-lt"/>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rot="19140000">
            <a:off x="1143482" y="2180530"/>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November 19, 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3"/>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2B1B13E-D5AF-485E-81A1-82A140076526}" type="datetime4">
              <a:rPr lang="en-US" smtClean="0"/>
              <a:pPr/>
              <a:t>November 19, 2018</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Layout" Target="../slideLayouts/slideLayout4.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Layout" Target="../slideLayouts/slideLayout5.xml"/><Relationship Id="rId5" Type="http://schemas.openxmlformats.org/officeDocument/2006/relationships/image" Target="../media/image6.jpe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xml"/><Relationship Id="rId1" Type="http://schemas.openxmlformats.org/officeDocument/2006/relationships/slideLayout" Target="../slideLayouts/slideLayout5.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alphaModFix amt="50000"/>
            <a:extLst>
              <a:ext uri="{28A0092B-C50C-407E-A947-70E740481C1C}">
                <a14:useLocalDpi xmlns:a14="http://schemas.microsoft.com/office/drawing/2010/main" val="0"/>
              </a:ext>
            </a:extLst>
          </a:blip>
          <a:srcRect t="13655" b="13655"/>
          <a:stretch>
            <a:fillRect/>
          </a:stretch>
        </p:blipFill>
        <p:spPr>
          <a:xfrm>
            <a:off x="0" y="0"/>
            <a:ext cx="9144000" cy="5095875"/>
          </a:xfrm>
          <a:prstGeom prst="rect">
            <a:avLst/>
          </a:prstGeom>
          <a:ln>
            <a:noFill/>
          </a:ln>
          <a:effectLst>
            <a:softEdge rad="112500"/>
          </a:effectLst>
        </p:spPr>
      </p:pic>
      <p:pic>
        <p:nvPicPr>
          <p:cNvPr id="5" name="Espace réservé du contenu 3" descr="GAB-logo.png"/>
          <p:cNvPicPr>
            <a:picLocks noChangeAspect="1"/>
          </p:cNvPicPr>
          <p:nvPr/>
        </p:nvPicPr>
        <p:blipFill>
          <a:blip r:embed="rId3" cstate="email">
            <a:alphaModFix/>
            <a:extLst>
              <a:ext uri="{BEBA8EAE-BF5A-486C-A8C5-ECC9F3942E4B}">
                <a14:imgProps xmlns:a14="http://schemas.microsoft.com/office/drawing/2010/main">
                  <a14:imgLayer r:embed="rId4">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
        <p:nvSpPr>
          <p:cNvPr id="6" name="Titre 1"/>
          <p:cNvSpPr txBox="1">
            <a:spLocks/>
          </p:cNvSpPr>
          <p:nvPr/>
        </p:nvSpPr>
        <p:spPr>
          <a:xfrm>
            <a:off x="917540" y="292565"/>
            <a:ext cx="7520940" cy="4500411"/>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fr-FR" sz="3600" b="1" i="1" dirty="0" smtClean="0">
                <a:latin typeface="Times New Roman"/>
                <a:cs typeface="Times New Roman"/>
              </a:rPr>
              <a:t>Situation, mise en place de techniques alternatives </a:t>
            </a:r>
            <a:br>
              <a:rPr lang="fr-FR" sz="3600" b="1" i="1" dirty="0" smtClean="0">
                <a:latin typeface="Times New Roman"/>
                <a:cs typeface="Times New Roman"/>
              </a:rPr>
            </a:br>
            <a:r>
              <a:rPr lang="fr-FR" sz="3600" b="1" i="1" dirty="0" smtClean="0">
                <a:latin typeface="Times New Roman"/>
                <a:cs typeface="Times New Roman"/>
              </a:rPr>
              <a:t>et perspectives d’avenir</a:t>
            </a:r>
            <a:br>
              <a:rPr lang="fr-FR" sz="3600" b="1" i="1" dirty="0" smtClean="0">
                <a:latin typeface="Times New Roman"/>
                <a:cs typeface="Times New Roman"/>
              </a:rPr>
            </a:br>
            <a:r>
              <a:rPr lang="fr-FR" sz="3600" b="1" i="1" dirty="0" smtClean="0">
                <a:latin typeface="Times New Roman"/>
                <a:cs typeface="Times New Roman"/>
              </a:rPr>
              <a:t> suite à l’interdiction </a:t>
            </a:r>
            <a:br>
              <a:rPr lang="fr-FR" sz="3600" b="1" i="1" dirty="0" smtClean="0">
                <a:latin typeface="Times New Roman"/>
                <a:cs typeface="Times New Roman"/>
              </a:rPr>
            </a:br>
            <a:r>
              <a:rPr lang="fr-FR" sz="3600" b="1" i="1" dirty="0" smtClean="0">
                <a:latin typeface="Times New Roman"/>
                <a:cs typeface="Times New Roman"/>
              </a:rPr>
              <a:t>de produits phytopharmaceutiques</a:t>
            </a:r>
            <a:br>
              <a:rPr lang="fr-FR" sz="3600" b="1" i="1" dirty="0" smtClean="0">
                <a:latin typeface="Times New Roman"/>
                <a:cs typeface="Times New Roman"/>
              </a:rPr>
            </a:br>
            <a:r>
              <a:rPr lang="fr-FR" sz="3600" b="1" i="1" dirty="0" smtClean="0">
                <a:latin typeface="Times New Roman"/>
                <a:cs typeface="Times New Roman"/>
              </a:rPr>
              <a:t> dans les golfs</a:t>
            </a:r>
            <a:endParaRPr lang="fr-FR" sz="3600" b="1" i="1" dirty="0">
              <a:latin typeface="Times New Roman"/>
              <a:cs typeface="Times New Roman"/>
            </a:endParaRPr>
          </a:p>
        </p:txBody>
      </p:sp>
    </p:spTree>
    <p:extLst>
      <p:ext uri="{BB962C8B-B14F-4D97-AF65-F5344CB8AC3E}">
        <p14:creationId xmlns:p14="http://schemas.microsoft.com/office/powerpoint/2010/main" val="13736683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819149" y="627279"/>
            <a:ext cx="7489057" cy="4183529"/>
          </a:xfrm>
        </p:spPr>
        <p:txBody>
          <a:bodyPr>
            <a:normAutofit/>
          </a:bodyPr>
          <a:lstStyle/>
          <a:p>
            <a:pPr algn="just">
              <a:buFontTx/>
              <a:buChar char="-"/>
            </a:pPr>
            <a:r>
              <a:rPr lang="fr-FR" sz="1800" dirty="0">
                <a:latin typeface="Times New Roman"/>
                <a:cs typeface="Times New Roman"/>
              </a:rPr>
              <a:t>Pas de possibilité d’utiliser des souches bénéfiques locales de bactéries dans le cadre d’une lutte par antagonisme par multiplication en laboratoire. </a:t>
            </a:r>
            <a:endParaRPr lang="fr-FR" sz="1800" dirty="0" smtClean="0">
              <a:latin typeface="Times New Roman"/>
              <a:cs typeface="Times New Roman"/>
            </a:endParaRPr>
          </a:p>
          <a:p>
            <a:pPr algn="just">
              <a:buFontTx/>
              <a:buChar char="-"/>
            </a:pPr>
            <a:r>
              <a:rPr lang="fr-FR" sz="1800" dirty="0" smtClean="0">
                <a:latin typeface="Times New Roman"/>
                <a:cs typeface="Times New Roman"/>
              </a:rPr>
              <a:t>Peu </a:t>
            </a:r>
            <a:r>
              <a:rPr lang="fr-FR" sz="1800" dirty="0">
                <a:latin typeface="Times New Roman"/>
                <a:cs typeface="Times New Roman"/>
              </a:rPr>
              <a:t>ou pas de possibilités d’utilisation de produits éliciteurs pour stimuler les défenses naturelles des plantes. </a:t>
            </a:r>
            <a:endParaRPr lang="fr-FR" sz="1800" dirty="0" smtClean="0">
              <a:latin typeface="Times New Roman"/>
              <a:cs typeface="Times New Roman"/>
            </a:endParaRPr>
          </a:p>
          <a:p>
            <a:pPr>
              <a:buFontTx/>
              <a:buChar char="-"/>
            </a:pPr>
            <a:endParaRPr lang="fr-FR" sz="1800" dirty="0"/>
          </a:p>
          <a:p>
            <a:endParaRPr lang="fr-FR" dirty="0"/>
          </a:p>
        </p:txBody>
      </p:sp>
      <p:pic>
        <p:nvPicPr>
          <p:cNvPr id="7" name="Espace réservé du contenu 3" descr="GAB-logo.png"/>
          <p:cNvPicPr>
            <a:picLocks noChangeAspect="1"/>
          </p:cNvPicPr>
          <p:nvPr/>
        </p:nvPicPr>
        <p:blipFill>
          <a:blip r:embed="rId2" cstate="email">
            <a:alphaModFix/>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1678412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819150" y="866444"/>
            <a:ext cx="7081266" cy="3108960"/>
          </a:xfrm>
        </p:spPr>
        <p:txBody>
          <a:bodyPr>
            <a:normAutofit/>
          </a:bodyPr>
          <a:lstStyle/>
          <a:p>
            <a:pPr algn="just"/>
            <a:r>
              <a:rPr lang="fr-FR" sz="1800" dirty="0">
                <a:latin typeface="Times New Roman"/>
                <a:cs typeface="Times New Roman"/>
              </a:rPr>
              <a:t>Ces différents produits et méthodes de luttes naturelles sont accueillis avec beaucoup d’intérêt et de bienveillance par les pays limitrophes. Des études sont réalisées par ces mêmes états afin de protéger et de faire évoluer les techniques d’un secteur d’activité qui rassemble des milliers d’affiliés (golf, football, rugby…). Ce n’est malheureusement pas le cas en Belgique. </a:t>
            </a:r>
          </a:p>
          <a:p>
            <a:pPr algn="just"/>
            <a:r>
              <a:rPr lang="fr-FR" sz="1800" dirty="0">
                <a:latin typeface="Times New Roman"/>
                <a:cs typeface="Times New Roman"/>
              </a:rPr>
              <a:t>Nous avons désormais la législation la plus contraignante au monde et aucune aide des autorités en terme de recherches et de subsides. </a:t>
            </a:r>
          </a:p>
          <a:p>
            <a:endParaRPr lang="fr-FR" dirty="0"/>
          </a:p>
        </p:txBody>
      </p:sp>
      <p:pic>
        <p:nvPicPr>
          <p:cNvPr id="7" name="Espace réservé du contenu 3" descr="GAB-logo.png"/>
          <p:cNvPicPr>
            <a:picLocks noChangeAspect="1"/>
          </p:cNvPicPr>
          <p:nvPr/>
        </p:nvPicPr>
        <p:blipFill>
          <a:blip r:embed="rId2" cstate="email">
            <a:alphaModFix/>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2317249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half" idx="1"/>
          </p:nvPr>
        </p:nvSpPr>
        <p:spPr>
          <a:xfrm>
            <a:off x="260110" y="1097280"/>
            <a:ext cx="3763250" cy="3712464"/>
          </a:xfrm>
        </p:spPr>
        <p:txBody>
          <a:bodyPr>
            <a:normAutofit/>
          </a:bodyPr>
          <a:lstStyle/>
          <a:p>
            <a:pPr algn="just">
              <a:buFontTx/>
              <a:buChar char="-"/>
            </a:pPr>
            <a:r>
              <a:rPr lang="fr-FR" sz="1800" dirty="0" smtClean="0">
                <a:latin typeface="Times New Roman"/>
                <a:cs typeface="Times New Roman"/>
              </a:rPr>
              <a:t>Regrouper </a:t>
            </a:r>
            <a:r>
              <a:rPr lang="fr-FR" sz="1800" dirty="0">
                <a:latin typeface="Times New Roman"/>
                <a:cs typeface="Times New Roman"/>
              </a:rPr>
              <a:t>les turf Manager Wallons pour une meilleur </a:t>
            </a:r>
            <a:r>
              <a:rPr lang="fr-FR" sz="1800" dirty="0" smtClean="0">
                <a:latin typeface="Times New Roman"/>
                <a:cs typeface="Times New Roman"/>
              </a:rPr>
              <a:t>gestion</a:t>
            </a:r>
          </a:p>
          <a:p>
            <a:pPr algn="just">
              <a:buFontTx/>
              <a:buChar char="-"/>
            </a:pPr>
            <a:r>
              <a:rPr lang="fr-FR" sz="1800" dirty="0" smtClean="0">
                <a:latin typeface="Times New Roman"/>
                <a:cs typeface="Times New Roman"/>
              </a:rPr>
              <a:t>Faire </a:t>
            </a:r>
            <a:r>
              <a:rPr lang="fr-FR" sz="1800" dirty="0">
                <a:latin typeface="Times New Roman"/>
                <a:cs typeface="Times New Roman"/>
              </a:rPr>
              <a:t>de la recherche un objectif </a:t>
            </a:r>
            <a:r>
              <a:rPr lang="fr-FR" sz="1800" dirty="0" smtClean="0">
                <a:latin typeface="Times New Roman"/>
                <a:cs typeface="Times New Roman"/>
              </a:rPr>
              <a:t>principal</a:t>
            </a:r>
          </a:p>
          <a:p>
            <a:pPr algn="just">
              <a:buFontTx/>
              <a:buChar char="-"/>
            </a:pPr>
            <a:r>
              <a:rPr lang="fr-FR" sz="1800" dirty="0" smtClean="0">
                <a:latin typeface="Times New Roman"/>
                <a:cs typeface="Times New Roman"/>
              </a:rPr>
              <a:t>Créer une </a:t>
            </a:r>
            <a:r>
              <a:rPr lang="fr-FR" sz="1800" dirty="0">
                <a:latin typeface="Times New Roman"/>
                <a:cs typeface="Times New Roman"/>
              </a:rPr>
              <a:t>banque de donnée des </a:t>
            </a:r>
            <a:r>
              <a:rPr lang="fr-FR" sz="1800" dirty="0" smtClean="0">
                <a:latin typeface="Times New Roman"/>
                <a:cs typeface="Times New Roman"/>
              </a:rPr>
              <a:t>pathogènes</a:t>
            </a:r>
          </a:p>
          <a:p>
            <a:pPr algn="just">
              <a:buFontTx/>
              <a:buChar char="-"/>
            </a:pPr>
            <a:r>
              <a:rPr lang="fr-FR" sz="1800" dirty="0" smtClean="0">
                <a:latin typeface="Times New Roman"/>
                <a:cs typeface="Times New Roman"/>
              </a:rPr>
              <a:t>Officialiser </a:t>
            </a:r>
            <a:r>
              <a:rPr lang="fr-FR" sz="1800" dirty="0">
                <a:latin typeface="Times New Roman"/>
                <a:cs typeface="Times New Roman"/>
              </a:rPr>
              <a:t>l’utilisation de </a:t>
            </a:r>
            <a:r>
              <a:rPr lang="fr-FR" sz="1800" dirty="0" smtClean="0">
                <a:latin typeface="Times New Roman"/>
                <a:cs typeface="Times New Roman"/>
              </a:rPr>
              <a:t>l’IPM</a:t>
            </a:r>
          </a:p>
          <a:p>
            <a:pPr algn="just">
              <a:buFontTx/>
              <a:buChar char="-"/>
            </a:pPr>
            <a:r>
              <a:rPr lang="fr-FR" sz="1800" dirty="0" smtClean="0">
                <a:latin typeface="Times New Roman"/>
                <a:cs typeface="Times New Roman"/>
              </a:rPr>
              <a:t>Structurer </a:t>
            </a:r>
            <a:r>
              <a:rPr lang="fr-FR" sz="1800" dirty="0">
                <a:latin typeface="Times New Roman"/>
                <a:cs typeface="Times New Roman"/>
              </a:rPr>
              <a:t>la GAB Wallonne  avec tous les acteurs (</a:t>
            </a:r>
            <a:r>
              <a:rPr lang="fr-FR" sz="1800" dirty="0" smtClean="0">
                <a:latin typeface="Times New Roman"/>
                <a:cs typeface="Times New Roman"/>
              </a:rPr>
              <a:t>G.K., A.F.G., F.R.B.G.)</a:t>
            </a:r>
            <a:endParaRPr lang="fr-FR" sz="1800" dirty="0">
              <a:latin typeface="Times New Roman"/>
              <a:cs typeface="Times New Roman"/>
            </a:endParaRPr>
          </a:p>
        </p:txBody>
      </p:sp>
      <p:pic>
        <p:nvPicPr>
          <p:cNvPr id="5" name="Espace réservé du contenu 4" descr="7cf3faf38b8f010e62748370431770f6--golf-pictures-golf-photos.jpg"/>
          <p:cNvPicPr>
            <a:picLocks noGrp="1" noChangeAspect="1"/>
          </p:cNvPicPr>
          <p:nvPr>
            <p:ph sz="half" idx="2"/>
          </p:nvPr>
        </p:nvPicPr>
        <p:blipFill>
          <a:blip r:embed="rId2" cstate="email">
            <a:extLst>
              <a:ext uri="{28A0092B-C50C-407E-A947-70E740481C1C}">
                <a14:useLocalDpi xmlns:a14="http://schemas.microsoft.com/office/drawing/2010/main" val="0"/>
              </a:ext>
            </a:extLst>
          </a:blip>
          <a:srcRect t="11326" b="11326"/>
          <a:stretch>
            <a:fillRect/>
          </a:stretch>
        </p:blipFill>
        <p:spPr>
          <a:xfrm>
            <a:off x="5143500" y="1097280"/>
            <a:ext cx="3200400" cy="37124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Titre 3"/>
          <p:cNvSpPr>
            <a:spLocks noGrp="1"/>
          </p:cNvSpPr>
          <p:nvPr>
            <p:ph type="title"/>
          </p:nvPr>
        </p:nvSpPr>
        <p:spPr/>
        <p:txBody>
          <a:bodyPr/>
          <a:lstStyle/>
          <a:p>
            <a:pPr algn="ctr"/>
            <a:r>
              <a:rPr lang="fr-FR" sz="2000" b="1" i="1" dirty="0" smtClean="0">
                <a:latin typeface="Times New Roman"/>
                <a:cs typeface="Times New Roman"/>
              </a:rPr>
              <a:t>Les perspectives d’avenir</a:t>
            </a:r>
            <a:endParaRPr lang="fr-FR" sz="2000" b="1" i="1" dirty="0">
              <a:latin typeface="Times New Roman"/>
              <a:cs typeface="Times New Roman"/>
            </a:endParaRPr>
          </a:p>
        </p:txBody>
      </p:sp>
      <p:pic>
        <p:nvPicPr>
          <p:cNvPr id="6" name="Espace réservé du contenu 3" descr="GAB-logo.png"/>
          <p:cNvPicPr>
            <a:picLocks noChangeAspect="1"/>
          </p:cNvPicPr>
          <p:nvPr/>
        </p:nvPicPr>
        <p:blipFill>
          <a:blip r:embed="rId3" cstate="email">
            <a:alphaModFix/>
            <a:extLst>
              <a:ext uri="{BEBA8EAE-BF5A-486C-A8C5-ECC9F3942E4B}">
                <a14:imgProps xmlns:a14="http://schemas.microsoft.com/office/drawing/2010/main">
                  <a14:imgLayer r:embed="rId4">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663477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229508" y="695209"/>
            <a:ext cx="3790042" cy="4506620"/>
          </a:xfrm>
        </p:spPr>
        <p:txBody>
          <a:bodyPr>
            <a:normAutofit/>
          </a:bodyPr>
          <a:lstStyle/>
          <a:p>
            <a:r>
              <a:rPr lang="fr-FR" sz="1800" dirty="0" err="1" smtClean="0">
                <a:latin typeface="Times New Roman"/>
                <a:cs typeface="Times New Roman"/>
              </a:rPr>
              <a:t>Dokier</a:t>
            </a:r>
            <a:r>
              <a:rPr lang="fr-FR" sz="1800" dirty="0" smtClean="0">
                <a:latin typeface="Times New Roman"/>
                <a:cs typeface="Times New Roman"/>
              </a:rPr>
              <a:t> J-M.</a:t>
            </a:r>
          </a:p>
          <a:p>
            <a:r>
              <a:rPr lang="fr-FR" sz="1400" b="0" dirty="0" smtClean="0">
                <a:latin typeface="Times New Roman"/>
                <a:cs typeface="Times New Roman"/>
              </a:rPr>
              <a:t>Head-</a:t>
            </a:r>
            <a:r>
              <a:rPr lang="fr-FR" sz="1400" b="0" dirty="0" err="1" smtClean="0">
                <a:latin typeface="Times New Roman"/>
                <a:cs typeface="Times New Roman"/>
              </a:rPr>
              <a:t>Greenkeeper</a:t>
            </a:r>
            <a:endParaRPr lang="fr-FR" sz="1400" b="0" dirty="0" smtClean="0">
              <a:latin typeface="Times New Roman"/>
              <a:cs typeface="Times New Roman"/>
            </a:endParaRPr>
          </a:p>
          <a:p>
            <a:r>
              <a:rPr lang="fr-FR" sz="1400" b="0" dirty="0" smtClean="0">
                <a:latin typeface="Times New Roman"/>
                <a:cs typeface="Times New Roman"/>
              </a:rPr>
              <a:t>Consultant Golf</a:t>
            </a:r>
          </a:p>
          <a:p>
            <a:r>
              <a:rPr lang="fr-FR" sz="1400" b="0" dirty="0" smtClean="0">
                <a:latin typeface="Times New Roman"/>
                <a:cs typeface="Times New Roman"/>
              </a:rPr>
              <a:t>Administrateur G.A.B.</a:t>
            </a:r>
          </a:p>
          <a:p>
            <a:r>
              <a:rPr lang="fr-FR" sz="1400" b="0" dirty="0" smtClean="0">
                <a:latin typeface="Times New Roman"/>
                <a:cs typeface="Times New Roman"/>
              </a:rPr>
              <a:t>Membre commission Environnement A.F. Golf.</a:t>
            </a:r>
          </a:p>
          <a:p>
            <a:r>
              <a:rPr lang="fr-FR" sz="1800" dirty="0" err="1" smtClean="0">
                <a:latin typeface="Times New Roman"/>
                <a:cs typeface="Times New Roman"/>
              </a:rPr>
              <a:t>Cahay</a:t>
            </a:r>
            <a:r>
              <a:rPr lang="fr-FR" sz="1800" dirty="0" smtClean="0">
                <a:latin typeface="Times New Roman"/>
                <a:cs typeface="Times New Roman"/>
              </a:rPr>
              <a:t> F.</a:t>
            </a:r>
          </a:p>
          <a:p>
            <a:pPr lvl="0"/>
            <a:r>
              <a:rPr lang="fr-FR" sz="1400" b="0" dirty="0">
                <a:solidFill>
                  <a:srgbClr val="2F2B20"/>
                </a:solidFill>
                <a:latin typeface="Times New Roman"/>
                <a:cs typeface="Times New Roman"/>
              </a:rPr>
              <a:t>Head-</a:t>
            </a:r>
            <a:r>
              <a:rPr lang="fr-FR" sz="1400" b="0" dirty="0" err="1">
                <a:solidFill>
                  <a:srgbClr val="2F2B20"/>
                </a:solidFill>
                <a:latin typeface="Times New Roman"/>
                <a:cs typeface="Times New Roman"/>
              </a:rPr>
              <a:t>Greenkeeper</a:t>
            </a:r>
            <a:endParaRPr lang="fr-FR" sz="1400" b="0" dirty="0">
              <a:solidFill>
                <a:srgbClr val="2F2B20"/>
              </a:solidFill>
              <a:latin typeface="Times New Roman"/>
              <a:cs typeface="Times New Roman"/>
            </a:endParaRPr>
          </a:p>
          <a:p>
            <a:pPr lvl="0"/>
            <a:r>
              <a:rPr lang="fr-FR" sz="1400" b="0" dirty="0">
                <a:solidFill>
                  <a:srgbClr val="2F2B20"/>
                </a:solidFill>
                <a:latin typeface="Times New Roman"/>
                <a:cs typeface="Times New Roman"/>
              </a:rPr>
              <a:t>Consultant </a:t>
            </a:r>
            <a:r>
              <a:rPr lang="fr-FR" sz="1400" b="0" dirty="0" smtClean="0">
                <a:solidFill>
                  <a:srgbClr val="2F2B20"/>
                </a:solidFill>
                <a:latin typeface="Times New Roman"/>
                <a:cs typeface="Times New Roman"/>
              </a:rPr>
              <a:t>Golf &amp; </a:t>
            </a:r>
            <a:r>
              <a:rPr lang="fr-FR" sz="1400" b="0" dirty="0" err="1" smtClean="0">
                <a:solidFill>
                  <a:srgbClr val="2F2B20"/>
                </a:solidFill>
                <a:latin typeface="Times New Roman"/>
                <a:cs typeface="Times New Roman"/>
              </a:rPr>
              <a:t>Belgian</a:t>
            </a:r>
            <a:r>
              <a:rPr lang="fr-FR" sz="1400" b="0" dirty="0" smtClean="0">
                <a:solidFill>
                  <a:srgbClr val="2F2B20"/>
                </a:solidFill>
                <a:latin typeface="Times New Roman"/>
                <a:cs typeface="Times New Roman"/>
              </a:rPr>
              <a:t> Football Center</a:t>
            </a:r>
          </a:p>
          <a:p>
            <a:pPr lvl="0"/>
            <a:r>
              <a:rPr lang="fr-FR" sz="1400" b="0" dirty="0" smtClean="0">
                <a:solidFill>
                  <a:srgbClr val="2F2B20"/>
                </a:solidFill>
                <a:latin typeface="Times New Roman"/>
                <a:cs typeface="Times New Roman"/>
              </a:rPr>
              <a:t>Administrateur </a:t>
            </a:r>
            <a:r>
              <a:rPr lang="fr-FR" sz="1400" b="0" dirty="0">
                <a:solidFill>
                  <a:srgbClr val="2F2B20"/>
                </a:solidFill>
                <a:latin typeface="Times New Roman"/>
                <a:cs typeface="Times New Roman"/>
              </a:rPr>
              <a:t>GAB</a:t>
            </a:r>
          </a:p>
          <a:p>
            <a:r>
              <a:rPr lang="fr-FR" sz="1800" dirty="0" err="1" smtClean="0">
                <a:latin typeface="Times New Roman"/>
                <a:cs typeface="Times New Roman"/>
              </a:rPr>
              <a:t>Thiebaut</a:t>
            </a:r>
            <a:r>
              <a:rPr lang="fr-FR" sz="1800" dirty="0" smtClean="0">
                <a:latin typeface="Times New Roman"/>
                <a:cs typeface="Times New Roman"/>
              </a:rPr>
              <a:t> M.</a:t>
            </a:r>
          </a:p>
          <a:p>
            <a:pPr lvl="0"/>
            <a:r>
              <a:rPr lang="fr-FR" sz="1400" b="0" dirty="0">
                <a:solidFill>
                  <a:srgbClr val="2F2B20"/>
                </a:solidFill>
                <a:latin typeface="Times New Roman"/>
                <a:cs typeface="Times New Roman"/>
              </a:rPr>
              <a:t>Head-</a:t>
            </a:r>
            <a:r>
              <a:rPr lang="fr-FR" sz="1400" b="0" dirty="0" err="1" smtClean="0">
                <a:solidFill>
                  <a:srgbClr val="2F2B20"/>
                </a:solidFill>
                <a:latin typeface="Times New Roman"/>
                <a:cs typeface="Times New Roman"/>
              </a:rPr>
              <a:t>Greenkeeper</a:t>
            </a:r>
            <a:endParaRPr lang="fr-FR" sz="1400" b="0" dirty="0" smtClean="0">
              <a:solidFill>
                <a:srgbClr val="2F2B20"/>
              </a:solidFill>
              <a:latin typeface="Times New Roman"/>
              <a:cs typeface="Times New Roman"/>
            </a:endParaRPr>
          </a:p>
          <a:p>
            <a:pPr lvl="0"/>
            <a:r>
              <a:rPr lang="fr-FR" sz="1400" b="0" dirty="0" smtClean="0">
                <a:solidFill>
                  <a:srgbClr val="2F2B20"/>
                </a:solidFill>
                <a:latin typeface="Times New Roman"/>
                <a:cs typeface="Times New Roman"/>
              </a:rPr>
              <a:t>Président francophone G.A.B.</a:t>
            </a:r>
          </a:p>
          <a:p>
            <a:r>
              <a:rPr lang="fr-FR" sz="1400" b="0" dirty="0" smtClean="0">
                <a:latin typeface="Times New Roman"/>
                <a:cs typeface="Times New Roman"/>
              </a:rPr>
              <a:t>Membre commission </a:t>
            </a:r>
            <a:r>
              <a:rPr lang="fr-FR" sz="1400" b="0" dirty="0">
                <a:latin typeface="Times New Roman"/>
                <a:cs typeface="Times New Roman"/>
              </a:rPr>
              <a:t>Environnement A.F. Golf.</a:t>
            </a:r>
          </a:p>
          <a:p>
            <a:pPr lvl="0"/>
            <a:endParaRPr lang="fr-FR" sz="1400" b="0" dirty="0">
              <a:solidFill>
                <a:srgbClr val="2F2B20"/>
              </a:solidFill>
              <a:latin typeface="Times New Roman"/>
              <a:cs typeface="Times New Roman"/>
            </a:endParaRPr>
          </a:p>
          <a:p>
            <a:endParaRPr lang="fr-FR" sz="1800" dirty="0">
              <a:latin typeface="Times New Roman"/>
              <a:cs typeface="Times New Roman"/>
            </a:endParaRPr>
          </a:p>
        </p:txBody>
      </p:sp>
      <p:sp>
        <p:nvSpPr>
          <p:cNvPr id="5" name="Espace réservé du texte 4"/>
          <p:cNvSpPr>
            <a:spLocks noGrp="1"/>
          </p:cNvSpPr>
          <p:nvPr>
            <p:ph type="body" sz="quarter" idx="3"/>
          </p:nvPr>
        </p:nvSpPr>
        <p:spPr>
          <a:xfrm>
            <a:off x="4700016" y="146569"/>
            <a:ext cx="4204912" cy="548640"/>
          </a:xfrm>
        </p:spPr>
        <p:txBody>
          <a:bodyPr>
            <a:normAutofit/>
          </a:bodyPr>
          <a:lstStyle/>
          <a:p>
            <a:pPr algn="ctr"/>
            <a:r>
              <a:rPr lang="fr-FR" sz="2000" b="1" i="1" dirty="0" smtClean="0">
                <a:latin typeface="Times New Roman"/>
                <a:cs typeface="Times New Roman"/>
              </a:rPr>
              <a:t>Interventions</a:t>
            </a:r>
            <a:endParaRPr lang="fr-FR" sz="2000" b="1" i="1" dirty="0">
              <a:latin typeface="Times New Roman"/>
              <a:cs typeface="Times New Roman"/>
            </a:endParaRPr>
          </a:p>
        </p:txBody>
      </p:sp>
      <p:sp>
        <p:nvSpPr>
          <p:cNvPr id="6" name="Espace réservé du contenu 5"/>
          <p:cNvSpPr>
            <a:spLocks noGrp="1"/>
          </p:cNvSpPr>
          <p:nvPr>
            <p:ph sz="quarter" idx="4"/>
          </p:nvPr>
        </p:nvSpPr>
        <p:spPr>
          <a:xfrm>
            <a:off x="4700016" y="802305"/>
            <a:ext cx="4204913" cy="4115599"/>
          </a:xfrm>
        </p:spPr>
        <p:txBody>
          <a:bodyPr/>
          <a:lstStyle/>
          <a:p>
            <a:pPr lvl="0" algn="just"/>
            <a:endParaRPr lang="fr-FR" sz="1800" dirty="0" smtClean="0">
              <a:solidFill>
                <a:srgbClr val="2F2B20"/>
              </a:solidFill>
              <a:latin typeface="Times New Roman"/>
              <a:cs typeface="Times New Roman"/>
            </a:endParaRPr>
          </a:p>
          <a:p>
            <a:pPr lvl="0" algn="ctr"/>
            <a:r>
              <a:rPr lang="fr-FR" sz="1800" dirty="0" smtClean="0">
                <a:solidFill>
                  <a:srgbClr val="2F2B20"/>
                </a:solidFill>
                <a:latin typeface="Times New Roman"/>
                <a:cs typeface="Times New Roman"/>
              </a:rPr>
              <a:t>La situation des golfs wallons suite à  l’interdiction d’utilisation de produits phytopharmaceutiques </a:t>
            </a:r>
          </a:p>
          <a:p>
            <a:pPr lvl="0" algn="ctr"/>
            <a:endParaRPr lang="fr-FR" sz="1800" dirty="0" smtClean="0">
              <a:solidFill>
                <a:srgbClr val="2F2B20"/>
              </a:solidFill>
              <a:latin typeface="Times New Roman"/>
              <a:cs typeface="Times New Roman"/>
            </a:endParaRPr>
          </a:p>
          <a:p>
            <a:pPr lvl="0" algn="ctr"/>
            <a:endParaRPr lang="fr-FR" sz="1800" dirty="0" smtClean="0">
              <a:solidFill>
                <a:srgbClr val="2F2B20"/>
              </a:solidFill>
              <a:latin typeface="Times New Roman"/>
              <a:cs typeface="Times New Roman"/>
            </a:endParaRPr>
          </a:p>
          <a:p>
            <a:pPr lvl="0" algn="ctr"/>
            <a:r>
              <a:rPr lang="fr-FR" sz="1800" dirty="0" smtClean="0">
                <a:solidFill>
                  <a:srgbClr val="2F2B20"/>
                </a:solidFill>
                <a:latin typeface="Times New Roman"/>
                <a:cs typeface="Times New Roman"/>
              </a:rPr>
              <a:t>Les différentes techniques alternatives et l’utilité des substances de base</a:t>
            </a:r>
          </a:p>
          <a:p>
            <a:pPr lvl="0" algn="ctr"/>
            <a:endParaRPr lang="fr-FR" sz="1800" dirty="0" smtClean="0">
              <a:solidFill>
                <a:srgbClr val="2F2B20"/>
              </a:solidFill>
              <a:latin typeface="Times New Roman"/>
              <a:cs typeface="Times New Roman"/>
            </a:endParaRPr>
          </a:p>
          <a:p>
            <a:pPr lvl="0" algn="ctr"/>
            <a:r>
              <a:rPr lang="fr-FR" sz="1800" dirty="0" smtClean="0">
                <a:solidFill>
                  <a:srgbClr val="2F2B20"/>
                </a:solidFill>
                <a:latin typeface="Times New Roman"/>
                <a:cs typeface="Times New Roman"/>
              </a:rPr>
              <a:t>Les perspectives d’avenir</a:t>
            </a:r>
          </a:p>
          <a:p>
            <a:pPr lvl="0"/>
            <a:endParaRPr lang="fr-FR" sz="1400" b="0" dirty="0">
              <a:solidFill>
                <a:srgbClr val="2F2B20"/>
              </a:solidFill>
              <a:latin typeface="Times New Roman"/>
              <a:cs typeface="Times New Roman"/>
            </a:endParaRPr>
          </a:p>
          <a:p>
            <a:endParaRPr lang="fr-FR" dirty="0"/>
          </a:p>
        </p:txBody>
      </p:sp>
      <p:sp>
        <p:nvSpPr>
          <p:cNvPr id="7" name="Espace réservé du texte 6"/>
          <p:cNvSpPr>
            <a:spLocks noGrp="1"/>
          </p:cNvSpPr>
          <p:nvPr>
            <p:ph type="body" idx="1"/>
          </p:nvPr>
        </p:nvSpPr>
        <p:spPr>
          <a:xfrm>
            <a:off x="229508" y="124538"/>
            <a:ext cx="3793852" cy="548640"/>
          </a:xfrm>
        </p:spPr>
        <p:txBody>
          <a:bodyPr>
            <a:normAutofit/>
          </a:bodyPr>
          <a:lstStyle/>
          <a:p>
            <a:pPr algn="ctr"/>
            <a:r>
              <a:rPr lang="fr-FR" sz="2000" b="1" i="1" dirty="0" smtClean="0">
                <a:latin typeface="Times New Roman"/>
                <a:cs typeface="Times New Roman"/>
              </a:rPr>
              <a:t>Intervenants</a:t>
            </a:r>
            <a:endParaRPr lang="fr-FR" sz="2000" b="1" i="1" dirty="0">
              <a:latin typeface="Times New Roman"/>
              <a:cs typeface="Times New Roman"/>
            </a:endParaRPr>
          </a:p>
        </p:txBody>
      </p:sp>
      <p:pic>
        <p:nvPicPr>
          <p:cNvPr id="10" name="Espace réservé du contenu 3" descr="GAB-logo.png"/>
          <p:cNvPicPr>
            <a:picLocks noChangeAspect="1"/>
          </p:cNvPicPr>
          <p:nvPr/>
        </p:nvPicPr>
        <p:blipFill>
          <a:blip r:embed="rId2" cstate="email">
            <a:alphaModFix/>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7064256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822960" y="378203"/>
            <a:ext cx="7531148" cy="876355"/>
          </a:xfrm>
        </p:spPr>
        <p:txBody>
          <a:bodyPr>
            <a:noAutofit/>
          </a:bodyPr>
          <a:lstStyle/>
          <a:p>
            <a:pPr algn="ctr"/>
            <a:r>
              <a:rPr lang="fr-FR" sz="2000" b="1" i="1" dirty="0">
                <a:latin typeface="Times New Roman"/>
                <a:cs typeface="Times New Roman"/>
              </a:rPr>
              <a:t>LA SITUATION DES GOLFS WALLONS SUITE À L’INTERDICTION D’UTILISATION DE PRODUITS PHYTOPHARMACEUTIQUES </a:t>
            </a:r>
          </a:p>
        </p:txBody>
      </p:sp>
      <p:sp>
        <p:nvSpPr>
          <p:cNvPr id="4" name="Espace réservé du contenu 3"/>
          <p:cNvSpPr>
            <a:spLocks noGrp="1"/>
          </p:cNvSpPr>
          <p:nvPr>
            <p:ph sz="half" idx="2"/>
          </p:nvPr>
        </p:nvSpPr>
        <p:spPr>
          <a:xfrm>
            <a:off x="819150" y="1701848"/>
            <a:ext cx="7534958" cy="3108960"/>
          </a:xfrm>
        </p:spPr>
        <p:txBody>
          <a:bodyPr>
            <a:normAutofit/>
          </a:bodyPr>
          <a:lstStyle/>
          <a:p>
            <a:pPr lvl="0" algn="just"/>
            <a:r>
              <a:rPr lang="fr-FR" sz="1800" dirty="0">
                <a:solidFill>
                  <a:srgbClr val="2F2B20"/>
                </a:solidFill>
                <a:latin typeface="Times New Roman"/>
                <a:cs typeface="Times New Roman"/>
              </a:rPr>
              <a:t>Depuis 5 mois, nous rencontrons diverses </a:t>
            </a:r>
            <a:r>
              <a:rPr lang="fr-FR" sz="1800" dirty="0" smtClean="0">
                <a:solidFill>
                  <a:srgbClr val="2F2B20"/>
                </a:solidFill>
                <a:latin typeface="Times New Roman"/>
                <a:cs typeface="Times New Roman"/>
              </a:rPr>
              <a:t>situations </a:t>
            </a:r>
            <a:r>
              <a:rPr lang="fr-FR" sz="1800" dirty="0">
                <a:solidFill>
                  <a:srgbClr val="2F2B20"/>
                </a:solidFill>
                <a:latin typeface="Times New Roman"/>
                <a:cs typeface="Times New Roman"/>
              </a:rPr>
              <a:t>problématiques sur les parcours de golf, ces dernières se différenciant, selon le golf concerné, par ces facteurs:</a:t>
            </a:r>
          </a:p>
          <a:p>
            <a:pPr lvl="0" algn="just"/>
            <a:endParaRPr lang="fr-FR" sz="1800" dirty="0">
              <a:solidFill>
                <a:srgbClr val="2F2B20"/>
              </a:solidFill>
              <a:latin typeface="Times New Roman"/>
              <a:cs typeface="Times New Roman"/>
            </a:endParaRPr>
          </a:p>
          <a:p>
            <a:pPr lvl="0" algn="just">
              <a:buFontTx/>
              <a:buChar char="-"/>
            </a:pPr>
            <a:r>
              <a:rPr lang="fr-FR" sz="1800" dirty="0">
                <a:solidFill>
                  <a:srgbClr val="2F2B20"/>
                </a:solidFill>
                <a:latin typeface="Times New Roman"/>
                <a:cs typeface="Times New Roman"/>
              </a:rPr>
              <a:t>L’anticipation de l’application du « Zéro-Phyto »</a:t>
            </a:r>
          </a:p>
          <a:p>
            <a:pPr lvl="0" algn="just">
              <a:buFontTx/>
              <a:buChar char="-"/>
            </a:pPr>
            <a:r>
              <a:rPr lang="fr-FR" sz="1800" dirty="0">
                <a:solidFill>
                  <a:srgbClr val="2F2B20"/>
                </a:solidFill>
                <a:latin typeface="Times New Roman"/>
                <a:cs typeface="Times New Roman"/>
              </a:rPr>
              <a:t>La fréquence de mise en œuvre des mesures IPM</a:t>
            </a:r>
          </a:p>
          <a:p>
            <a:pPr lvl="0" algn="just">
              <a:buFontTx/>
              <a:buChar char="-"/>
            </a:pPr>
            <a:r>
              <a:rPr lang="fr-FR" sz="1800" dirty="0">
                <a:solidFill>
                  <a:srgbClr val="2F2B20"/>
                </a:solidFill>
                <a:latin typeface="Times New Roman"/>
                <a:cs typeface="Times New Roman"/>
              </a:rPr>
              <a:t>La situation géographique </a:t>
            </a:r>
            <a:r>
              <a:rPr lang="fr-FR" sz="1800" dirty="0" smtClean="0">
                <a:solidFill>
                  <a:srgbClr val="2F2B20"/>
                </a:solidFill>
                <a:latin typeface="Times New Roman"/>
                <a:cs typeface="Times New Roman"/>
              </a:rPr>
              <a:t>du golf</a:t>
            </a:r>
            <a:endParaRPr lang="fr-FR" sz="1800" dirty="0">
              <a:solidFill>
                <a:srgbClr val="2F2B20"/>
              </a:solidFill>
              <a:latin typeface="Times New Roman"/>
              <a:cs typeface="Times New Roman"/>
            </a:endParaRPr>
          </a:p>
          <a:p>
            <a:pPr lvl="0" algn="just">
              <a:buFontTx/>
              <a:buChar char="-"/>
            </a:pPr>
            <a:r>
              <a:rPr lang="fr-FR" sz="1800" dirty="0">
                <a:solidFill>
                  <a:srgbClr val="2F2B20"/>
                </a:solidFill>
                <a:latin typeface="Times New Roman"/>
                <a:cs typeface="Times New Roman"/>
              </a:rPr>
              <a:t>La situation environnementale </a:t>
            </a:r>
            <a:r>
              <a:rPr lang="fr-FR" sz="1800" dirty="0" smtClean="0">
                <a:solidFill>
                  <a:srgbClr val="2F2B20"/>
                </a:solidFill>
                <a:latin typeface="Times New Roman"/>
                <a:cs typeface="Times New Roman"/>
              </a:rPr>
              <a:t>du golf</a:t>
            </a:r>
            <a:endParaRPr lang="fr-FR" sz="1800" dirty="0">
              <a:solidFill>
                <a:srgbClr val="2F2B20"/>
              </a:solidFill>
              <a:latin typeface="Times New Roman"/>
              <a:cs typeface="Times New Roman"/>
            </a:endParaRPr>
          </a:p>
          <a:p>
            <a:endParaRPr lang="fr-FR" dirty="0"/>
          </a:p>
        </p:txBody>
      </p:sp>
      <p:pic>
        <p:nvPicPr>
          <p:cNvPr id="7" name="Espace réservé du contenu 3" descr="GAB-logo.png"/>
          <p:cNvPicPr>
            <a:picLocks noChangeAspect="1"/>
          </p:cNvPicPr>
          <p:nvPr/>
        </p:nvPicPr>
        <p:blipFill>
          <a:blip r:embed="rId2" cstate="email">
            <a:alphaModFix/>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1609814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40438" y="225208"/>
            <a:ext cx="7084162" cy="417371"/>
          </a:xfrm>
        </p:spPr>
        <p:txBody>
          <a:bodyPr>
            <a:noAutofit/>
          </a:bodyPr>
          <a:lstStyle/>
          <a:p>
            <a:pPr algn="ctr"/>
            <a:r>
              <a:rPr lang="fr-FR" sz="1800" b="1" i="1" dirty="0" smtClean="0">
                <a:latin typeface="Times New Roman"/>
                <a:cs typeface="Times New Roman"/>
              </a:rPr>
              <a:t>Zone principalement impactée</a:t>
            </a:r>
            <a:endParaRPr lang="fr-FR" sz="1800" b="1" i="1" dirty="0">
              <a:latin typeface="Times New Roman"/>
              <a:cs typeface="Times New Roman"/>
            </a:endParaRPr>
          </a:p>
        </p:txBody>
      </p:sp>
      <p:sp>
        <p:nvSpPr>
          <p:cNvPr id="4" name="Espace réservé du contenu 3"/>
          <p:cNvSpPr>
            <a:spLocks noGrp="1"/>
          </p:cNvSpPr>
          <p:nvPr>
            <p:ph sz="half" idx="2"/>
          </p:nvPr>
        </p:nvSpPr>
        <p:spPr>
          <a:xfrm>
            <a:off x="428416" y="1132163"/>
            <a:ext cx="3412026" cy="3678645"/>
          </a:xfrm>
        </p:spPr>
        <p:txBody>
          <a:bodyPr>
            <a:normAutofit lnSpcReduction="10000"/>
          </a:bodyPr>
          <a:lstStyle/>
          <a:p>
            <a:pPr algn="just"/>
            <a:r>
              <a:rPr lang="fr-FR" sz="1800" dirty="0" smtClean="0">
                <a:solidFill>
                  <a:srgbClr val="2F2B20"/>
                </a:solidFill>
                <a:latin typeface="Times New Roman"/>
                <a:cs typeface="Times New Roman"/>
              </a:rPr>
              <a:t>La zone la plus atteinte dans les golfs est le Green. Ces Greens qui subissent, depuis cet été, l’attaque du </a:t>
            </a:r>
            <a:r>
              <a:rPr lang="fr-FR" sz="1800" i="1" dirty="0" smtClean="0">
                <a:solidFill>
                  <a:srgbClr val="2F2B20"/>
                </a:solidFill>
                <a:latin typeface="Times New Roman"/>
                <a:cs typeface="Times New Roman"/>
              </a:rPr>
              <a:t>Dollar Spot</a:t>
            </a:r>
            <a:r>
              <a:rPr lang="fr-FR" sz="1800" dirty="0" smtClean="0">
                <a:solidFill>
                  <a:srgbClr val="2F2B20"/>
                </a:solidFill>
                <a:latin typeface="Times New Roman"/>
                <a:cs typeface="Times New Roman"/>
              </a:rPr>
              <a:t>, </a:t>
            </a:r>
            <a:r>
              <a:rPr lang="fr-FR" sz="1800" dirty="0">
                <a:solidFill>
                  <a:srgbClr val="2F2B20"/>
                </a:solidFill>
                <a:latin typeface="Times New Roman"/>
                <a:cs typeface="Times New Roman"/>
              </a:rPr>
              <a:t>f</a:t>
            </a:r>
            <a:r>
              <a:rPr lang="fr-FR" sz="1800" dirty="0" smtClean="0">
                <a:solidFill>
                  <a:srgbClr val="2F2B20"/>
                </a:solidFill>
                <a:latin typeface="Times New Roman"/>
                <a:cs typeface="Times New Roman"/>
              </a:rPr>
              <a:t>ont aujourd’hui face à la </a:t>
            </a:r>
            <a:r>
              <a:rPr lang="fr-FR" sz="1800" i="1" dirty="0" smtClean="0">
                <a:solidFill>
                  <a:srgbClr val="2F2B20"/>
                </a:solidFill>
                <a:latin typeface="Times New Roman"/>
                <a:cs typeface="Times New Roman"/>
              </a:rPr>
              <a:t>Fusariose </a:t>
            </a:r>
            <a:r>
              <a:rPr lang="fr-FR" sz="1800" dirty="0" smtClean="0">
                <a:solidFill>
                  <a:srgbClr val="2F2B20"/>
                </a:solidFill>
                <a:latin typeface="Times New Roman"/>
                <a:cs typeface="Times New Roman"/>
              </a:rPr>
              <a:t>hivernale</a:t>
            </a:r>
            <a:r>
              <a:rPr lang="fr-FR" sz="1800" i="1" dirty="0">
                <a:solidFill>
                  <a:srgbClr val="2F2B20"/>
                </a:solidFill>
                <a:latin typeface="Times New Roman"/>
                <a:cs typeface="Times New Roman"/>
              </a:rPr>
              <a:t>.</a:t>
            </a:r>
            <a:r>
              <a:rPr lang="fr-FR" sz="1800" i="1" dirty="0" smtClean="0">
                <a:solidFill>
                  <a:srgbClr val="2F2B20"/>
                </a:solidFill>
                <a:latin typeface="Times New Roman"/>
                <a:cs typeface="Times New Roman"/>
              </a:rPr>
              <a:t> </a:t>
            </a:r>
          </a:p>
          <a:p>
            <a:pPr algn="just"/>
            <a:r>
              <a:rPr lang="fr-FR" sz="1800" dirty="0" smtClean="0">
                <a:solidFill>
                  <a:srgbClr val="2F2B20"/>
                </a:solidFill>
                <a:latin typeface="Times New Roman"/>
                <a:cs typeface="Times New Roman"/>
              </a:rPr>
              <a:t>Nous observons que ces deux fléaux détruisent les zones de jeux concernées de façon hétérogène, selon le site mais également en fonction de l’implantation de ces dites zones, au sein d’un même parcours. </a:t>
            </a:r>
          </a:p>
        </p:txBody>
      </p:sp>
      <p:pic>
        <p:nvPicPr>
          <p:cNvPr id="14" name="Espace réservé du contenu 13"/>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4919348" y="1132162"/>
            <a:ext cx="3205251" cy="320525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6" name="Espace réservé du contenu 3" descr="GAB-logo.png"/>
          <p:cNvPicPr>
            <a:picLocks noChangeAspect="1"/>
          </p:cNvPicPr>
          <p:nvPr/>
        </p:nvPicPr>
        <p:blipFill>
          <a:blip r:embed="rId3" cstate="email">
            <a:alphaModFix/>
            <a:extLst>
              <a:ext uri="{BEBA8EAE-BF5A-486C-A8C5-ECC9F3942E4B}">
                <a14:imgProps xmlns:a14="http://schemas.microsoft.com/office/drawing/2010/main">
                  <a14:imgLayer r:embed="rId4">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pic>
        <p:nvPicPr>
          <p:cNvPr id="2" name="Image 1" descr="voetrotP1040005-2.jpg"/>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6815231" y="3121096"/>
            <a:ext cx="2079489" cy="155961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0744754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a:spcBef>
                <a:spcPts val="800"/>
              </a:spcBef>
            </a:pPr>
            <a:r>
              <a:rPr lang="fr-FR" sz="1800" b="1" i="1" spc="400" dirty="0">
                <a:solidFill>
                  <a:srgbClr val="2F2B20"/>
                </a:solidFill>
                <a:latin typeface="Times New Roman"/>
                <a:cs typeface="Times New Roman"/>
              </a:rPr>
              <a:t>Constatations des causes d’attaques</a:t>
            </a:r>
            <a:br>
              <a:rPr lang="fr-FR" sz="1800" b="1" i="1" spc="400" dirty="0">
                <a:solidFill>
                  <a:srgbClr val="2F2B20"/>
                </a:solidFill>
                <a:latin typeface="Times New Roman"/>
                <a:cs typeface="Times New Roman"/>
              </a:rPr>
            </a:br>
            <a:endParaRPr lang="fr-FR" dirty="0"/>
          </a:p>
        </p:txBody>
      </p:sp>
      <p:graphicFrame>
        <p:nvGraphicFramePr>
          <p:cNvPr id="7" name="Espace réservé du contenu 10"/>
          <p:cNvGraphicFramePr>
            <a:graphicFrameLocks noGrp="1"/>
          </p:cNvGraphicFramePr>
          <p:nvPr>
            <p:ph sz="quarter" idx="4"/>
            <p:extLst>
              <p:ext uri="{D42A27DB-BD31-4B8C-83A1-F6EECF244321}">
                <p14:modId xmlns:p14="http://schemas.microsoft.com/office/powerpoint/2010/main" val="2166500158"/>
              </p:ext>
            </p:extLst>
          </p:nvPr>
        </p:nvGraphicFramePr>
        <p:xfrm>
          <a:off x="979236" y="688477"/>
          <a:ext cx="7364663" cy="4268559"/>
        </p:xfrm>
        <a:graphic>
          <a:graphicData uri="http://schemas.openxmlformats.org/drawingml/2006/chart">
            <c:chart xmlns:c="http://schemas.openxmlformats.org/drawingml/2006/chart" xmlns:r="http://schemas.openxmlformats.org/officeDocument/2006/relationships" r:id="rId2"/>
          </a:graphicData>
        </a:graphic>
      </p:graphicFrame>
      <p:pic>
        <p:nvPicPr>
          <p:cNvPr id="8" name="Espace réservé du contenu 3" descr="GAB-logo.png"/>
          <p:cNvPicPr>
            <a:picLocks noChangeAspect="1"/>
          </p:cNvPicPr>
          <p:nvPr/>
        </p:nvPicPr>
        <p:blipFill>
          <a:blip r:embed="rId3" cstate="email">
            <a:alphaModFix/>
            <a:extLst>
              <a:ext uri="{BEBA8EAE-BF5A-486C-A8C5-ECC9F3942E4B}">
                <a14:imgProps xmlns:a14="http://schemas.microsoft.com/office/drawing/2010/main">
                  <a14:imgLayer r:embed="rId4">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32116991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578151" y="-15300"/>
            <a:ext cx="8219674" cy="897316"/>
          </a:xfrm>
        </p:spPr>
        <p:txBody>
          <a:bodyPr>
            <a:normAutofit/>
          </a:bodyPr>
          <a:lstStyle/>
          <a:p>
            <a:pPr algn="ctr"/>
            <a:r>
              <a:rPr lang="fr-FR" sz="1800" b="1" i="1" dirty="0" smtClean="0">
                <a:latin typeface="Times New Roman"/>
                <a:cs typeface="Times New Roman"/>
              </a:rPr>
              <a:t>Bilan sur les différentes familles de produits phytopharmaceutiques</a:t>
            </a:r>
            <a:endParaRPr lang="fr-FR" sz="1800" b="1" i="1" dirty="0">
              <a:latin typeface="Times New Roman"/>
              <a:cs typeface="Times New Roman"/>
            </a:endParaRPr>
          </a:p>
        </p:txBody>
      </p:sp>
      <p:sp>
        <p:nvSpPr>
          <p:cNvPr id="4" name="Espace réservé du contenu 3"/>
          <p:cNvSpPr>
            <a:spLocks noGrp="1"/>
          </p:cNvSpPr>
          <p:nvPr>
            <p:ph sz="half" idx="2"/>
          </p:nvPr>
        </p:nvSpPr>
        <p:spPr>
          <a:xfrm>
            <a:off x="819149" y="1004412"/>
            <a:ext cx="7718565" cy="3983224"/>
          </a:xfrm>
        </p:spPr>
        <p:txBody>
          <a:bodyPr>
            <a:noAutofit/>
          </a:bodyPr>
          <a:lstStyle/>
          <a:p>
            <a:pPr algn="just">
              <a:buFontTx/>
              <a:buChar char="-"/>
            </a:pPr>
            <a:r>
              <a:rPr lang="fr-FR" sz="1800" dirty="0" smtClean="0">
                <a:latin typeface="Times New Roman"/>
                <a:cs typeface="Times New Roman"/>
              </a:rPr>
              <a:t>Fongicides: Des possibilités de techniques alternatives existent, mais    celles-ci doivent-être étudiées scientifiquement</a:t>
            </a:r>
          </a:p>
          <a:p>
            <a:pPr marL="0" indent="0" algn="just"/>
            <a:endParaRPr lang="fr-FR" sz="1800" dirty="0" smtClean="0">
              <a:latin typeface="Times New Roman"/>
              <a:cs typeface="Times New Roman"/>
            </a:endParaRPr>
          </a:p>
          <a:p>
            <a:pPr algn="just">
              <a:buFontTx/>
              <a:buChar char="-"/>
            </a:pPr>
            <a:r>
              <a:rPr lang="fr-FR" sz="1800" dirty="0" smtClean="0">
                <a:latin typeface="Times New Roman"/>
                <a:cs typeface="Times New Roman"/>
              </a:rPr>
              <a:t>Herbicide sélectif: Hormis l’anticipation de l’interdiction, qui a permis aux Golfs de contrôler les adventices pour cette année, aucune solution n’est présente pour l’avenir</a:t>
            </a:r>
          </a:p>
          <a:p>
            <a:pPr marL="0" indent="0" algn="just"/>
            <a:endParaRPr lang="fr-FR" sz="1800" dirty="0" smtClean="0">
              <a:latin typeface="Times New Roman"/>
              <a:cs typeface="Times New Roman"/>
            </a:endParaRPr>
          </a:p>
          <a:p>
            <a:pPr algn="just">
              <a:buFontTx/>
              <a:buChar char="-"/>
            </a:pPr>
            <a:r>
              <a:rPr lang="fr-FR" sz="1800" dirty="0" smtClean="0">
                <a:latin typeface="Times New Roman"/>
                <a:cs typeface="Times New Roman"/>
              </a:rPr>
              <a:t>Herbicide total: Des méthodes alternatives existent, elles consistent principalement en des désherbages mécanique ou à la vapeur d’eau</a:t>
            </a:r>
          </a:p>
          <a:p>
            <a:pPr marL="0" indent="0" algn="just"/>
            <a:endParaRPr lang="fr-FR" sz="1800" dirty="0" smtClean="0">
              <a:latin typeface="Times New Roman"/>
              <a:cs typeface="Times New Roman"/>
            </a:endParaRPr>
          </a:p>
          <a:p>
            <a:pPr algn="just">
              <a:buFontTx/>
              <a:buChar char="-"/>
            </a:pPr>
            <a:r>
              <a:rPr lang="fr-FR" sz="1800" dirty="0" smtClean="0">
                <a:latin typeface="Times New Roman"/>
                <a:cs typeface="Times New Roman"/>
              </a:rPr>
              <a:t>Insecticide: Toutes les solutions alternatives possibles sont classées </a:t>
            </a:r>
            <a:r>
              <a:rPr lang="fr-FR" sz="1800" i="1" dirty="0" smtClean="0">
                <a:latin typeface="Times New Roman"/>
                <a:cs typeface="Times New Roman"/>
              </a:rPr>
              <a:t>Biopesticide </a:t>
            </a:r>
            <a:r>
              <a:rPr lang="fr-FR" sz="1800" dirty="0" smtClean="0">
                <a:latin typeface="Times New Roman"/>
                <a:cs typeface="Times New Roman"/>
              </a:rPr>
              <a:t>(produits phytopharmaceutiques)</a:t>
            </a:r>
            <a:endParaRPr lang="fr-FR" sz="1800" i="1" dirty="0">
              <a:latin typeface="Times New Roman"/>
              <a:cs typeface="Times New Roman"/>
            </a:endParaRPr>
          </a:p>
        </p:txBody>
      </p:sp>
      <p:pic>
        <p:nvPicPr>
          <p:cNvPr id="7" name="Espace réservé du contenu 3" descr="GAB-logo.png"/>
          <p:cNvPicPr>
            <a:picLocks noChangeAspect="1"/>
          </p:cNvPicPr>
          <p:nvPr/>
        </p:nvPicPr>
        <p:blipFill>
          <a:blip r:embed="rId2" cstate="email">
            <a:alphaModFix/>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1990135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819150" y="555371"/>
            <a:ext cx="7469946" cy="892726"/>
          </a:xfrm>
        </p:spPr>
        <p:txBody>
          <a:bodyPr>
            <a:noAutofit/>
          </a:bodyPr>
          <a:lstStyle/>
          <a:p>
            <a:pPr algn="ctr"/>
            <a:r>
              <a:rPr lang="fr-FR" sz="2000" b="1" i="1" dirty="0" smtClean="0">
                <a:latin typeface="Times New Roman"/>
                <a:cs typeface="Times New Roman"/>
              </a:rPr>
              <a:t>Les différentes techniques alternatives et l’utilité des substances de base</a:t>
            </a:r>
          </a:p>
          <a:p>
            <a:endParaRPr lang="fr-FR" dirty="0"/>
          </a:p>
        </p:txBody>
      </p:sp>
      <p:sp>
        <p:nvSpPr>
          <p:cNvPr id="4" name="Espace réservé du contenu 3"/>
          <p:cNvSpPr>
            <a:spLocks noGrp="1"/>
          </p:cNvSpPr>
          <p:nvPr>
            <p:ph sz="half" idx="2"/>
          </p:nvPr>
        </p:nvSpPr>
        <p:spPr>
          <a:xfrm>
            <a:off x="819150" y="1448097"/>
            <a:ext cx="7469946" cy="3648047"/>
          </a:xfrm>
        </p:spPr>
        <p:txBody>
          <a:bodyPr>
            <a:noAutofit/>
          </a:bodyPr>
          <a:lstStyle/>
          <a:p>
            <a:pPr algn="just"/>
            <a:r>
              <a:rPr lang="fr-FR" sz="1800" dirty="0" smtClean="0">
                <a:latin typeface="Times New Roman"/>
                <a:cs typeface="Times New Roman"/>
              </a:rPr>
              <a:t>Moyens de prévention et de lutte utilisés actuellement: </a:t>
            </a:r>
          </a:p>
          <a:p>
            <a:pPr algn="just">
              <a:buFontTx/>
              <a:buChar char="-"/>
            </a:pPr>
            <a:r>
              <a:rPr lang="fr-FR" sz="1800" dirty="0" smtClean="0">
                <a:latin typeface="Times New Roman"/>
                <a:cs typeface="Times New Roman"/>
              </a:rPr>
              <a:t>Les </a:t>
            </a:r>
            <a:r>
              <a:rPr lang="fr-FR" sz="1800" dirty="0">
                <a:latin typeface="Times New Roman"/>
                <a:cs typeface="Times New Roman"/>
              </a:rPr>
              <a:t>a</a:t>
            </a:r>
            <a:r>
              <a:rPr lang="fr-FR" sz="1800" dirty="0" smtClean="0">
                <a:latin typeface="Times New Roman"/>
                <a:cs typeface="Times New Roman"/>
              </a:rPr>
              <a:t>nalyses de sol et d’eau permettant de réaliser un plan de fumure intelligent adapté aux graminées pérennes que l’on veut valoriser (faible taux d’azote et de phosphore). Renforcement des contenus cellulaires par l’utilisation des potasses retards. Surveillance des déficits en oligo-éléments pour éviter les carences et l’effet de facteur limitant (surtout les cations). </a:t>
            </a:r>
          </a:p>
          <a:p>
            <a:pPr algn="just">
              <a:buFontTx/>
              <a:buChar char="-"/>
            </a:pPr>
            <a:r>
              <a:rPr lang="fr-FR" sz="1800" dirty="0" smtClean="0">
                <a:latin typeface="Times New Roman"/>
                <a:cs typeface="Times New Roman"/>
              </a:rPr>
              <a:t>L’inversion de flore pour implanter des espèces moins sensibles aux pathogènes. </a:t>
            </a:r>
          </a:p>
        </p:txBody>
      </p:sp>
      <p:pic>
        <p:nvPicPr>
          <p:cNvPr id="5" name="Espace réservé du contenu 3" descr="GAB-logo.png"/>
          <p:cNvPicPr>
            <a:picLocks noChangeAspect="1"/>
          </p:cNvPicPr>
          <p:nvPr/>
        </p:nvPicPr>
        <p:blipFill>
          <a:blip r:embed="rId2" cstate="email">
            <a:alphaModFix/>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3881189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819149" y="413086"/>
            <a:ext cx="7489057" cy="4581316"/>
          </a:xfrm>
        </p:spPr>
        <p:txBody>
          <a:bodyPr>
            <a:normAutofit fontScale="85000" lnSpcReduction="20000"/>
          </a:bodyPr>
          <a:lstStyle/>
          <a:p>
            <a:pPr algn="just">
              <a:buFontTx/>
              <a:buChar char="-"/>
            </a:pPr>
            <a:r>
              <a:rPr lang="fr-FR" sz="2100" dirty="0">
                <a:latin typeface="Times New Roman"/>
                <a:cs typeface="Times New Roman"/>
              </a:rPr>
              <a:t>L’amélioration des pH trop alcalins de l’eau d’arrosage et de pulvérisation avec adjonction d’acides chimiques et/ou organiques afin d’optimiser les conditions de vie de la plante et l’efficacité des pulvérisations de renforcement de leur système de défense. </a:t>
            </a:r>
          </a:p>
          <a:p>
            <a:pPr algn="just">
              <a:buFontTx/>
              <a:buChar char="-"/>
            </a:pPr>
            <a:r>
              <a:rPr lang="fr-FR" sz="2100" dirty="0" smtClean="0">
                <a:latin typeface="Times New Roman"/>
                <a:cs typeface="Times New Roman"/>
              </a:rPr>
              <a:t>L’amélioration </a:t>
            </a:r>
            <a:r>
              <a:rPr lang="fr-FR" sz="2100" dirty="0">
                <a:latin typeface="Times New Roman"/>
                <a:cs typeface="Times New Roman"/>
              </a:rPr>
              <a:t>de la structure des sols pour améliorer le drainage, la circulation de l’air, la rétention de l’eau nécessaire et la CEC (capacité d’échange cationique). </a:t>
            </a:r>
          </a:p>
          <a:p>
            <a:pPr algn="just">
              <a:buFontTx/>
              <a:buChar char="-"/>
            </a:pPr>
            <a:r>
              <a:rPr lang="fr-FR" sz="2100" dirty="0" smtClean="0">
                <a:latin typeface="Times New Roman"/>
                <a:cs typeface="Times New Roman"/>
              </a:rPr>
              <a:t>L’</a:t>
            </a:r>
            <a:r>
              <a:rPr lang="fr-FR" sz="2100" dirty="0">
                <a:latin typeface="Times New Roman"/>
                <a:cs typeface="Times New Roman"/>
              </a:rPr>
              <a:t>a</a:t>
            </a:r>
            <a:r>
              <a:rPr lang="fr-FR" sz="2100" dirty="0" smtClean="0">
                <a:latin typeface="Times New Roman"/>
                <a:cs typeface="Times New Roman"/>
              </a:rPr>
              <a:t>mélioration </a:t>
            </a:r>
            <a:r>
              <a:rPr lang="fr-FR" sz="2100" dirty="0">
                <a:latin typeface="Times New Roman"/>
                <a:cs typeface="Times New Roman"/>
              </a:rPr>
              <a:t>de la vie microbienne des sols (bactérie, champignons, protozoaires…) afin de créer une protection par antagonisme (compost-tea) et pour favoriser les symbioses bénéfiques à la plante (mycorhizes) </a:t>
            </a:r>
            <a:endParaRPr lang="fr-FR" sz="2100" dirty="0" smtClean="0">
              <a:latin typeface="Times New Roman"/>
              <a:cs typeface="Times New Roman"/>
            </a:endParaRPr>
          </a:p>
          <a:p>
            <a:pPr algn="just">
              <a:buFontTx/>
              <a:buChar char="-"/>
            </a:pPr>
            <a:r>
              <a:rPr lang="fr-FR" sz="2100" dirty="0" smtClean="0">
                <a:latin typeface="Times New Roman"/>
                <a:cs typeface="Times New Roman"/>
              </a:rPr>
              <a:t>La stimulation </a:t>
            </a:r>
            <a:r>
              <a:rPr lang="fr-FR" sz="2100" dirty="0">
                <a:latin typeface="Times New Roman"/>
                <a:cs typeface="Times New Roman"/>
              </a:rPr>
              <a:t>de la physiologie de la plante et de son enracinement par la pulvérisation de substances de base (sucres sous différentes formes et jus d’algues de différentes espèces) </a:t>
            </a:r>
            <a:endParaRPr lang="fr-FR" sz="2100" dirty="0" smtClean="0">
              <a:latin typeface="Times New Roman"/>
              <a:cs typeface="Times New Roman"/>
            </a:endParaRPr>
          </a:p>
          <a:p>
            <a:pPr algn="just">
              <a:buFontTx/>
              <a:buChar char="-"/>
            </a:pPr>
            <a:r>
              <a:rPr lang="fr-FR" sz="2100" dirty="0" smtClean="0">
                <a:latin typeface="Times New Roman"/>
                <a:cs typeface="Times New Roman"/>
              </a:rPr>
              <a:t>La protection </a:t>
            </a:r>
            <a:r>
              <a:rPr lang="fr-FR" sz="2100" dirty="0">
                <a:latin typeface="Times New Roman"/>
                <a:cs typeface="Times New Roman"/>
              </a:rPr>
              <a:t>par protection du feuillage par utilisation de substances naturelles pour limiter les attaques de pathogènes (chitine) et renforcement des parois cellulaires (silice)</a:t>
            </a:r>
          </a:p>
          <a:p>
            <a:endParaRPr lang="fr-FR" sz="1600" dirty="0"/>
          </a:p>
        </p:txBody>
      </p:sp>
      <p:pic>
        <p:nvPicPr>
          <p:cNvPr id="3" name="Espace réservé du contenu 3" descr="GAB-logo.png"/>
          <p:cNvPicPr>
            <a:picLocks noChangeAspect="1"/>
          </p:cNvPicPr>
          <p:nvPr/>
        </p:nvPicPr>
        <p:blipFill>
          <a:blip r:embed="rId2" cstate="email">
            <a:alphaModFix/>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3525470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819149" y="351888"/>
            <a:ext cx="7489057" cy="4635748"/>
          </a:xfrm>
        </p:spPr>
        <p:txBody>
          <a:bodyPr>
            <a:noAutofit/>
          </a:bodyPr>
          <a:lstStyle/>
          <a:p>
            <a:pPr algn="just"/>
            <a:r>
              <a:rPr lang="fr-FR" sz="1800" dirty="0" smtClean="0">
                <a:latin typeface="Times New Roman"/>
                <a:cs typeface="Times New Roman"/>
              </a:rPr>
              <a:t>Les problématiques sont les suivantes </a:t>
            </a:r>
            <a:r>
              <a:rPr lang="fr-FR" sz="1800" dirty="0">
                <a:latin typeface="Times New Roman"/>
                <a:cs typeface="Times New Roman"/>
              </a:rPr>
              <a:t>: </a:t>
            </a:r>
          </a:p>
          <a:p>
            <a:pPr algn="just">
              <a:buFontTx/>
              <a:buChar char="-"/>
            </a:pPr>
            <a:r>
              <a:rPr lang="fr-FR" sz="1800" dirty="0" smtClean="0">
                <a:latin typeface="Times New Roman"/>
                <a:cs typeface="Times New Roman"/>
              </a:rPr>
              <a:t>Aucunes </a:t>
            </a:r>
            <a:r>
              <a:rPr lang="fr-FR" sz="1800" dirty="0">
                <a:latin typeface="Times New Roman"/>
                <a:cs typeface="Times New Roman"/>
              </a:rPr>
              <a:t>solutions avérées pour la lutte contre les adventices (dicotylées) sur les zones de jeux. </a:t>
            </a:r>
          </a:p>
          <a:p>
            <a:pPr algn="just">
              <a:buFontTx/>
              <a:buChar char="-"/>
            </a:pPr>
            <a:r>
              <a:rPr lang="fr-FR" sz="1800" dirty="0" smtClean="0">
                <a:latin typeface="Times New Roman"/>
                <a:cs typeface="Times New Roman"/>
              </a:rPr>
              <a:t>Pas </a:t>
            </a:r>
            <a:r>
              <a:rPr lang="fr-FR" sz="1800" dirty="0">
                <a:latin typeface="Times New Roman"/>
                <a:cs typeface="Times New Roman"/>
              </a:rPr>
              <a:t>encore de reconnaissance des herbicides totaux naturels (acide pélargonique) dans la lutte contre les chardons même si aucun impact sur la faune des sols et aucune rémanence. </a:t>
            </a:r>
            <a:endParaRPr lang="fr-FR" sz="1800" dirty="0" smtClean="0">
              <a:latin typeface="Times New Roman"/>
              <a:cs typeface="Times New Roman"/>
            </a:endParaRPr>
          </a:p>
          <a:p>
            <a:pPr algn="just">
              <a:buFontTx/>
              <a:buChar char="-"/>
            </a:pPr>
            <a:r>
              <a:rPr lang="fr-FR" sz="1800" dirty="0" smtClean="0">
                <a:latin typeface="Times New Roman"/>
                <a:cs typeface="Times New Roman"/>
              </a:rPr>
              <a:t>Aucune </a:t>
            </a:r>
            <a:r>
              <a:rPr lang="fr-FR" sz="1800" dirty="0">
                <a:latin typeface="Times New Roman"/>
                <a:cs typeface="Times New Roman"/>
              </a:rPr>
              <a:t>législation claire et progressive sur les biocides et biostimulants naturels par manque de recherche ou de volonté d’ouverture. </a:t>
            </a:r>
            <a:endParaRPr lang="fr-FR" sz="1800" dirty="0" smtClean="0">
              <a:latin typeface="Times New Roman"/>
              <a:cs typeface="Times New Roman"/>
            </a:endParaRPr>
          </a:p>
          <a:p>
            <a:pPr algn="just">
              <a:buFontTx/>
              <a:buChar char="-"/>
            </a:pPr>
            <a:r>
              <a:rPr lang="fr-FR" sz="1800" dirty="0" smtClean="0">
                <a:latin typeface="Times New Roman"/>
                <a:cs typeface="Times New Roman"/>
              </a:rPr>
              <a:t>Classification </a:t>
            </a:r>
            <a:r>
              <a:rPr lang="fr-FR" sz="1800" dirty="0">
                <a:latin typeface="Times New Roman"/>
                <a:cs typeface="Times New Roman"/>
              </a:rPr>
              <a:t>dépassée et non adaptée de fongicides de contact tels que l’acide citrique, l’eau oxygénée qui n’ont également aucun impact sur la santé humaine et sur la vie des sols ou des champignons prédateurs de champignons pathogènes. De même, des insecticides à base de bactéries spécifique luttant contre des ravageurs précis ne sont pour l’instant pas autorisés. </a:t>
            </a:r>
            <a:endParaRPr lang="fr-FR" sz="1800" dirty="0" smtClean="0">
              <a:latin typeface="Times New Roman"/>
              <a:cs typeface="Times New Roman"/>
            </a:endParaRPr>
          </a:p>
          <a:p>
            <a:endParaRPr lang="fr-FR" sz="1800" dirty="0"/>
          </a:p>
        </p:txBody>
      </p:sp>
      <p:pic>
        <p:nvPicPr>
          <p:cNvPr id="7" name="Espace réservé du contenu 3" descr="GAB-logo.png"/>
          <p:cNvPicPr>
            <a:picLocks noChangeAspect="1"/>
          </p:cNvPicPr>
          <p:nvPr/>
        </p:nvPicPr>
        <p:blipFill>
          <a:blip r:embed="rId2" cstate="email">
            <a:alphaModFix/>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55055" r="-55055"/>
          <a:stretch>
            <a:fillRect/>
          </a:stretch>
        </p:blipFill>
        <p:spPr>
          <a:xfrm>
            <a:off x="6556511" y="5229204"/>
            <a:ext cx="3165112" cy="1506400"/>
          </a:xfrm>
          <a:prstGeom prst="rect">
            <a:avLst/>
          </a:prstGeom>
        </p:spPr>
      </p:pic>
    </p:spTree>
    <p:extLst>
      <p:ext uri="{BB962C8B-B14F-4D97-AF65-F5344CB8AC3E}">
        <p14:creationId xmlns:p14="http://schemas.microsoft.com/office/powerpoint/2010/main" val="152194370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jd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iel">
      <a:majorFont>
        <a:latin typeface="Garamond"/>
        <a:ea typeface=""/>
        <a:cs typeface=""/>
        <a:font script="Jpan" typeface="ヒラギノ明朝 Pro W3"/>
        <a:font script="Hans" typeface="宋体"/>
        <a:font script="Hant" typeface="新細明體"/>
      </a:majorFont>
      <a:minorFont>
        <a:latin typeface="Garamond"/>
        <a:ea typeface=""/>
        <a:cs typeface=""/>
        <a:font script="Jpan" typeface="ヒラギノ明朝 Pro W3"/>
        <a:font script="Hans" typeface="宋体"/>
        <a:font script="Hant" typeface="新細明體"/>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Angles.thmx</Template>
  <TotalTime>255</TotalTime>
  <Words>830</Words>
  <Application>Microsoft Office PowerPoint</Application>
  <PresentationFormat>Affichage à l'écran (4:3)</PresentationFormat>
  <Paragraphs>66</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Angles</vt:lpstr>
      <vt:lpstr>Présentation PowerPoint</vt:lpstr>
      <vt:lpstr>Présentation PowerPoint</vt:lpstr>
      <vt:lpstr>Présentation PowerPoint</vt:lpstr>
      <vt:lpstr>Présentation PowerPoint</vt:lpstr>
      <vt:lpstr>Constatations des causes d’attaques </vt:lpstr>
      <vt:lpstr>Présentation PowerPoint</vt:lpstr>
      <vt:lpstr>Présentation PowerPoint</vt:lpstr>
      <vt:lpstr>Présentation PowerPoint</vt:lpstr>
      <vt:lpstr>Présentation PowerPoint</vt:lpstr>
      <vt:lpstr>Présentation PowerPoint</vt:lpstr>
      <vt:lpstr>Présentation PowerPoint</vt:lpstr>
      <vt:lpstr>Les perspectives d’avenir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Situation, mise en place de technique alternative et persepective d’avenir suite à l’interdiction de produits phytopharmaceutiques dans les golfs</dc:title>
  <dc:creator>Benjamin DOKIER</dc:creator>
  <cp:lastModifiedBy>jmd</cp:lastModifiedBy>
  <cp:revision>45</cp:revision>
  <dcterms:created xsi:type="dcterms:W3CDTF">2018-11-12T08:48:20Z</dcterms:created>
  <dcterms:modified xsi:type="dcterms:W3CDTF">2018-11-19T07:48:14Z</dcterms:modified>
</cp:coreProperties>
</file>